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1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448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매출액</c:v>
                </c:pt>
              </c:strCache>
            </c:strRef>
          </c:tx>
          <c:spPr>
            <a:gradFill>
              <a:gsLst>
                <a:gs pos="0">
                  <a:schemeClr val="accent2"/>
                </a:gs>
                <a:gs pos="100000">
                  <a:schemeClr val="accent2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</c:strCache>
            </c:strRef>
          </c:cat>
          <c:val>
            <c:numRef>
              <c:f>Sheet1!$B$2:$B$7</c:f>
              <c:numCache>
                <c:formatCode>#,##0</c:formatCode>
                <c:ptCount val="6"/>
                <c:pt idx="0">
                  <c:v>20370000</c:v>
                </c:pt>
                <c:pt idx="1">
                  <c:v>19894000</c:v>
                </c:pt>
                <c:pt idx="2">
                  <c:v>15930000</c:v>
                </c:pt>
                <c:pt idx="3">
                  <c:v>15693000</c:v>
                </c:pt>
                <c:pt idx="4">
                  <c:v>16293000</c:v>
                </c:pt>
                <c:pt idx="5">
                  <c:v>16281000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D99-434D-A882-4CC61F1D9814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347888351"/>
        <c:axId val="347890847"/>
      </c:barChart>
      <c:catAx>
        <c:axId val="3478883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ko-KR"/>
          </a:p>
        </c:txPr>
        <c:crossAx val="347890847"/>
        <c:crosses val="autoZero"/>
        <c:auto val="1"/>
        <c:lblAlgn val="ctr"/>
        <c:lblOffset val="100"/>
        <c:noMultiLvlLbl val="0"/>
      </c:catAx>
      <c:valAx>
        <c:axId val="347890847"/>
        <c:scaling>
          <c:orientation val="minMax"/>
        </c:scaling>
        <c:delete val="1"/>
        <c:axPos val="l"/>
        <c:numFmt formatCode="#,##0" sourceLinked="1"/>
        <c:majorTickMark val="none"/>
        <c:minorTickMark val="none"/>
        <c:tickLblPos val="nextTo"/>
        <c:crossAx val="3478883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spPr/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A4C401-6575-478F-8618-153E8F2AACE5}" type="doc">
      <dgm:prSet loTypeId="urn:microsoft.com/office/officeart/2008/layout/VerticalCurvedList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pPr latinLnBrk="1"/>
          <a:endParaRPr lang="ko-KR" altLang="en-US"/>
        </a:p>
      </dgm:t>
    </dgm:pt>
    <dgm:pt modelId="{1991B858-DCCA-4236-8BFE-F56F1FA08586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</a:t>
          </a:r>
          <a:r>
            <a:rPr lang="ko-KR" altLang="en-US" dirty="0" err="1" smtClean="0"/>
            <a:t>일성건어물</a:t>
          </a:r>
          <a:r>
            <a:rPr lang="ko-KR" altLang="en-US" dirty="0" smtClean="0"/>
            <a:t> 개업</a:t>
          </a:r>
          <a:endParaRPr lang="ko-KR" altLang="en-US" dirty="0"/>
        </a:p>
      </dgm:t>
    </dgm:pt>
    <dgm:pt modelId="{EC12F022-610E-4EF2-A1A1-A951A792EFA6}" type="par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A5F2E9FF-8A8C-4326-9F47-DBC9562CF716}" type="sib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E84C733B-5CC9-427A-B9F2-CFCA7FE489D4}">
      <dgm:prSet phldrT="[텍스트]"/>
      <dgm:spPr/>
      <dgm:t>
        <a:bodyPr/>
        <a:lstStyle/>
        <a:p>
          <a:pPr latinLnBrk="1"/>
          <a:r>
            <a:rPr lang="en-US" altLang="en-US" dirty="0" smtClean="0"/>
            <a:t>7</a:t>
          </a:r>
          <a:r>
            <a:rPr lang="ko-KR" altLang="en-US" dirty="0" smtClean="0"/>
            <a:t>월 인터넷 쇼핑몰 시작</a:t>
          </a:r>
          <a:endParaRPr lang="ko-KR" altLang="en-US" dirty="0"/>
        </a:p>
      </dgm:t>
    </dgm:pt>
    <dgm:pt modelId="{6288FBC9-FAA9-4AB1-9473-5E01677BDF62}" type="par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078FE933-1CF3-4E56-A28C-E80C1616E0D1}" type="sib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E6F03E2E-3D23-4DB9-8EFB-04301991D40E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상점과 인터넷 쇼핑몰 분업</a:t>
          </a:r>
          <a:endParaRPr lang="ko-KR" altLang="en-US" dirty="0"/>
        </a:p>
      </dgm:t>
    </dgm:pt>
    <dgm:pt modelId="{72E8364B-CBF8-4595-A08B-FDA232454B8A}" type="par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BC5D1BC6-3046-42BC-9F3B-705EB6CFD57B}" type="sib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9FF5A5C4-0883-48A3-92D3-BE875CEFB56F}">
      <dgm:prSet phldrT="[텍스트]"/>
      <dgm:spPr/>
      <dgm:t>
        <a:bodyPr/>
        <a:lstStyle/>
        <a:p>
          <a:pPr latinLnBrk="1"/>
          <a:r>
            <a:rPr lang="en-US" altLang="en-US" dirty="0" smtClean="0"/>
            <a:t>6</a:t>
          </a:r>
          <a:r>
            <a:rPr lang="ko-KR" altLang="en-US" dirty="0" smtClean="0"/>
            <a:t>월 </a:t>
          </a:r>
          <a:r>
            <a:rPr lang="ko-KR" altLang="en-US" dirty="0" err="1" smtClean="0"/>
            <a:t>네어버스토어팜</a:t>
          </a:r>
          <a:r>
            <a:rPr lang="en-US" altLang="en-US" dirty="0" smtClean="0"/>
            <a:t>,</a:t>
          </a:r>
          <a:r>
            <a:rPr lang="ko-KR" altLang="en-US" dirty="0" err="1" smtClean="0"/>
            <a:t>쿠팡</a:t>
          </a:r>
          <a:r>
            <a:rPr lang="en-US" altLang="en-US" dirty="0" smtClean="0"/>
            <a:t>,</a:t>
          </a:r>
          <a:r>
            <a:rPr lang="ko-KR" altLang="en-US" dirty="0" err="1" smtClean="0"/>
            <a:t>위메프</a:t>
          </a:r>
          <a:r>
            <a:rPr lang="ko-KR" altLang="en-US" dirty="0" smtClean="0"/>
            <a:t> 입점</a:t>
          </a:r>
          <a:endParaRPr lang="ko-KR" altLang="en-US" dirty="0"/>
        </a:p>
      </dgm:t>
    </dgm:pt>
    <dgm:pt modelId="{1B663D3C-BDBF-45AE-AD82-844A43B4F030}" type="par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1CE7977C-D3C5-49E7-AAE9-0F464BAF826F}" type="sib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2B8D19F0-B80D-45FF-AFE6-30EE35E042C8}" type="pres">
      <dgm:prSet presAssocID="{C0A4C401-6575-478F-8618-153E8F2AACE5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5C11B7E-1883-4D5E-87CB-3C5C1C7E725B}" type="pres">
      <dgm:prSet presAssocID="{C0A4C401-6575-478F-8618-153E8F2AACE5}" presName="Name1" presStyleCnt="0"/>
      <dgm:spPr/>
    </dgm:pt>
    <dgm:pt modelId="{82A454DD-EF23-48AD-87DF-E2E7926DF8C9}" type="pres">
      <dgm:prSet presAssocID="{C0A4C401-6575-478F-8618-153E8F2AACE5}" presName="cycle" presStyleCnt="0"/>
      <dgm:spPr/>
    </dgm:pt>
    <dgm:pt modelId="{F25F54BA-697C-4A5F-92B0-C45F5C584BC7}" type="pres">
      <dgm:prSet presAssocID="{C0A4C401-6575-478F-8618-153E8F2AACE5}" presName="srcNode" presStyleLbl="node1" presStyleIdx="0" presStyleCnt="4"/>
      <dgm:spPr/>
    </dgm:pt>
    <dgm:pt modelId="{1F520CDF-3924-462B-9328-9F7A10FC4695}" type="pres">
      <dgm:prSet presAssocID="{C0A4C401-6575-478F-8618-153E8F2AACE5}" presName="conn" presStyleLbl="parChTrans1D2" presStyleIdx="0" presStyleCnt="1"/>
      <dgm:spPr/>
      <dgm:t>
        <a:bodyPr/>
        <a:lstStyle/>
        <a:p>
          <a:pPr latinLnBrk="1"/>
          <a:endParaRPr lang="ko-KR" altLang="en-US"/>
        </a:p>
      </dgm:t>
    </dgm:pt>
    <dgm:pt modelId="{6691130F-E9B2-4EDD-AF96-704C305F7442}" type="pres">
      <dgm:prSet presAssocID="{C0A4C401-6575-478F-8618-153E8F2AACE5}" presName="extraNode" presStyleLbl="node1" presStyleIdx="0" presStyleCnt="4"/>
      <dgm:spPr/>
    </dgm:pt>
    <dgm:pt modelId="{91DE1A23-4EB3-4067-B6E8-D33270541693}" type="pres">
      <dgm:prSet presAssocID="{C0A4C401-6575-478F-8618-153E8F2AACE5}" presName="dstNode" presStyleLbl="node1" presStyleIdx="0" presStyleCnt="4"/>
      <dgm:spPr/>
    </dgm:pt>
    <dgm:pt modelId="{37ACAE8B-A1B2-45D3-95D5-A01A066861DD}" type="pres">
      <dgm:prSet presAssocID="{1991B858-DCCA-4236-8BFE-F56F1FA08586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8BBBF1D-A74A-45EC-9559-B24283CE9391}" type="pres">
      <dgm:prSet presAssocID="{1991B858-DCCA-4236-8BFE-F56F1FA08586}" presName="accent_1" presStyleCnt="0"/>
      <dgm:spPr/>
    </dgm:pt>
    <dgm:pt modelId="{1511A0CE-123E-44AB-9038-B7A0CC83507D}" type="pres">
      <dgm:prSet presAssocID="{1991B858-DCCA-4236-8BFE-F56F1FA08586}" presName="accentRepeatNode" presStyleLbl="solidFgAcc1" presStyleIdx="0" presStyleCnt="4"/>
      <dgm:spPr/>
    </dgm:pt>
    <dgm:pt modelId="{D8F36681-418E-4568-99AF-E98E3A6EF33E}" type="pres">
      <dgm:prSet presAssocID="{E84C733B-5CC9-427A-B9F2-CFCA7FE489D4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80CAE0A-E545-4492-AAF1-5D3B7909CEE0}" type="pres">
      <dgm:prSet presAssocID="{E84C733B-5CC9-427A-B9F2-CFCA7FE489D4}" presName="accent_2" presStyleCnt="0"/>
      <dgm:spPr/>
    </dgm:pt>
    <dgm:pt modelId="{23D05531-1C9D-462A-99CD-3D57C34D55F3}" type="pres">
      <dgm:prSet presAssocID="{E84C733B-5CC9-427A-B9F2-CFCA7FE489D4}" presName="accentRepeatNode" presStyleLbl="solidFgAcc1" presStyleIdx="1" presStyleCnt="4"/>
      <dgm:spPr/>
    </dgm:pt>
    <dgm:pt modelId="{30E80180-F68A-42AB-8273-BBB3D1317F4E}" type="pres">
      <dgm:prSet presAssocID="{E6F03E2E-3D23-4DB9-8EFB-04301991D40E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F24E463-0193-4E3B-8ACC-4F20880AE6FE}" type="pres">
      <dgm:prSet presAssocID="{E6F03E2E-3D23-4DB9-8EFB-04301991D40E}" presName="accent_3" presStyleCnt="0"/>
      <dgm:spPr/>
    </dgm:pt>
    <dgm:pt modelId="{CCA5292D-A51F-4A1C-B495-34226122E2E0}" type="pres">
      <dgm:prSet presAssocID="{E6F03E2E-3D23-4DB9-8EFB-04301991D40E}" presName="accentRepeatNode" presStyleLbl="solidFgAcc1" presStyleIdx="2" presStyleCnt="4"/>
      <dgm:spPr/>
    </dgm:pt>
    <dgm:pt modelId="{19B2115F-3D36-4510-A0E1-B83F53F6F819}" type="pres">
      <dgm:prSet presAssocID="{9FF5A5C4-0883-48A3-92D3-BE875CEFB56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0B789EB-F4CA-4C84-A4F8-8F6E37FA1EC6}" type="pres">
      <dgm:prSet presAssocID="{9FF5A5C4-0883-48A3-92D3-BE875CEFB56F}" presName="accent_4" presStyleCnt="0"/>
      <dgm:spPr/>
    </dgm:pt>
    <dgm:pt modelId="{87A8ECE4-9ADB-42EB-AE80-3876B208630D}" type="pres">
      <dgm:prSet presAssocID="{9FF5A5C4-0883-48A3-92D3-BE875CEFB56F}" presName="accentRepeatNode" presStyleLbl="solidFgAcc1" presStyleIdx="3" presStyleCnt="4"/>
      <dgm:spPr/>
    </dgm:pt>
  </dgm:ptLst>
  <dgm:cxnLst>
    <dgm:cxn modelId="{C840C1E6-B044-4EA1-A67F-BBD44885557E}" type="presOf" srcId="{E6F03E2E-3D23-4DB9-8EFB-04301991D40E}" destId="{30E80180-F68A-42AB-8273-BBB3D1317F4E}" srcOrd="0" destOrd="0" presId="urn:microsoft.com/office/officeart/2008/layout/VerticalCurvedList"/>
    <dgm:cxn modelId="{D11B658A-F35E-499B-9D13-23F46071A3A5}" type="presOf" srcId="{E84C733B-5CC9-427A-B9F2-CFCA7FE489D4}" destId="{D8F36681-418E-4568-99AF-E98E3A6EF33E}" srcOrd="0" destOrd="0" presId="urn:microsoft.com/office/officeart/2008/layout/VerticalCurvedList"/>
    <dgm:cxn modelId="{4BE730D1-0543-430B-9264-B0874F8C7362}" type="presOf" srcId="{A5F2E9FF-8A8C-4326-9F47-DBC9562CF716}" destId="{1F520CDF-3924-462B-9328-9F7A10FC4695}" srcOrd="0" destOrd="0" presId="urn:microsoft.com/office/officeart/2008/layout/VerticalCurvedList"/>
    <dgm:cxn modelId="{FA7998ED-4DE7-4234-8FA5-EBC054356665}" srcId="{C0A4C401-6575-478F-8618-153E8F2AACE5}" destId="{E84C733B-5CC9-427A-B9F2-CFCA7FE489D4}" srcOrd="1" destOrd="0" parTransId="{6288FBC9-FAA9-4AB1-9473-5E01677BDF62}" sibTransId="{078FE933-1CF3-4E56-A28C-E80C1616E0D1}"/>
    <dgm:cxn modelId="{C2E378A5-BD65-4021-A4C9-3FDA2718FD8C}" srcId="{C0A4C401-6575-478F-8618-153E8F2AACE5}" destId="{9FF5A5C4-0883-48A3-92D3-BE875CEFB56F}" srcOrd="3" destOrd="0" parTransId="{1B663D3C-BDBF-45AE-AD82-844A43B4F030}" sibTransId="{1CE7977C-D3C5-49E7-AAE9-0F464BAF826F}"/>
    <dgm:cxn modelId="{CF057F92-A570-46A3-A6E8-1A42E5FF0E2C}" type="presOf" srcId="{C0A4C401-6575-478F-8618-153E8F2AACE5}" destId="{2B8D19F0-B80D-45FF-AFE6-30EE35E042C8}" srcOrd="0" destOrd="0" presId="urn:microsoft.com/office/officeart/2008/layout/VerticalCurvedList"/>
    <dgm:cxn modelId="{9825CBA0-4DD7-4DE6-8F71-FF460052E771}" type="presOf" srcId="{9FF5A5C4-0883-48A3-92D3-BE875CEFB56F}" destId="{19B2115F-3D36-4510-A0E1-B83F53F6F819}" srcOrd="0" destOrd="0" presId="urn:microsoft.com/office/officeart/2008/layout/VerticalCurvedList"/>
    <dgm:cxn modelId="{BF383691-2420-4BB3-8CC2-BD8754AD607A}" type="presOf" srcId="{1991B858-DCCA-4236-8BFE-F56F1FA08586}" destId="{37ACAE8B-A1B2-45D3-95D5-A01A066861DD}" srcOrd="0" destOrd="0" presId="urn:microsoft.com/office/officeart/2008/layout/VerticalCurvedList"/>
    <dgm:cxn modelId="{11F8B96A-345B-4306-A5FD-F69DF6A0F143}" srcId="{C0A4C401-6575-478F-8618-153E8F2AACE5}" destId="{E6F03E2E-3D23-4DB9-8EFB-04301991D40E}" srcOrd="2" destOrd="0" parTransId="{72E8364B-CBF8-4595-A08B-FDA232454B8A}" sibTransId="{BC5D1BC6-3046-42BC-9F3B-705EB6CFD57B}"/>
    <dgm:cxn modelId="{8D24506B-200A-4CE6-B8A4-1F93810BA06D}" srcId="{C0A4C401-6575-478F-8618-153E8F2AACE5}" destId="{1991B858-DCCA-4236-8BFE-F56F1FA08586}" srcOrd="0" destOrd="0" parTransId="{EC12F022-610E-4EF2-A1A1-A951A792EFA6}" sibTransId="{A5F2E9FF-8A8C-4326-9F47-DBC9562CF716}"/>
    <dgm:cxn modelId="{491FC817-0F9E-4F7C-B943-365388C043F7}" type="presParOf" srcId="{2B8D19F0-B80D-45FF-AFE6-30EE35E042C8}" destId="{55C11B7E-1883-4D5E-87CB-3C5C1C7E725B}" srcOrd="0" destOrd="0" presId="urn:microsoft.com/office/officeart/2008/layout/VerticalCurvedList"/>
    <dgm:cxn modelId="{91AD8F43-5B05-449C-BD1B-35E59AFCD326}" type="presParOf" srcId="{55C11B7E-1883-4D5E-87CB-3C5C1C7E725B}" destId="{82A454DD-EF23-48AD-87DF-E2E7926DF8C9}" srcOrd="0" destOrd="0" presId="urn:microsoft.com/office/officeart/2008/layout/VerticalCurvedList"/>
    <dgm:cxn modelId="{7F7F0F50-DA6C-4391-AC81-5049C9D33B5A}" type="presParOf" srcId="{82A454DD-EF23-48AD-87DF-E2E7926DF8C9}" destId="{F25F54BA-697C-4A5F-92B0-C45F5C584BC7}" srcOrd="0" destOrd="0" presId="urn:microsoft.com/office/officeart/2008/layout/VerticalCurvedList"/>
    <dgm:cxn modelId="{A01A99DE-4EED-4246-87DD-786FBADC5716}" type="presParOf" srcId="{82A454DD-EF23-48AD-87DF-E2E7926DF8C9}" destId="{1F520CDF-3924-462B-9328-9F7A10FC4695}" srcOrd="1" destOrd="0" presId="urn:microsoft.com/office/officeart/2008/layout/VerticalCurvedList"/>
    <dgm:cxn modelId="{72D2EC55-FB7C-4B83-85AE-637B41F22BBE}" type="presParOf" srcId="{82A454DD-EF23-48AD-87DF-E2E7926DF8C9}" destId="{6691130F-E9B2-4EDD-AF96-704C305F7442}" srcOrd="2" destOrd="0" presId="urn:microsoft.com/office/officeart/2008/layout/VerticalCurvedList"/>
    <dgm:cxn modelId="{CD96858E-3671-4243-9BA1-6022176DABEE}" type="presParOf" srcId="{82A454DD-EF23-48AD-87DF-E2E7926DF8C9}" destId="{91DE1A23-4EB3-4067-B6E8-D33270541693}" srcOrd="3" destOrd="0" presId="urn:microsoft.com/office/officeart/2008/layout/VerticalCurvedList"/>
    <dgm:cxn modelId="{406174B3-90A2-4B47-9E6D-680055CC9FA8}" type="presParOf" srcId="{55C11B7E-1883-4D5E-87CB-3C5C1C7E725B}" destId="{37ACAE8B-A1B2-45D3-95D5-A01A066861DD}" srcOrd="1" destOrd="0" presId="urn:microsoft.com/office/officeart/2008/layout/VerticalCurvedList"/>
    <dgm:cxn modelId="{C8546B0C-3342-43B9-8174-0E7DD3CDD1B0}" type="presParOf" srcId="{55C11B7E-1883-4D5E-87CB-3C5C1C7E725B}" destId="{58BBBF1D-A74A-45EC-9559-B24283CE9391}" srcOrd="2" destOrd="0" presId="urn:microsoft.com/office/officeart/2008/layout/VerticalCurvedList"/>
    <dgm:cxn modelId="{52DF42F4-171B-47BD-8218-5E83FE993E08}" type="presParOf" srcId="{58BBBF1D-A74A-45EC-9559-B24283CE9391}" destId="{1511A0CE-123E-44AB-9038-B7A0CC83507D}" srcOrd="0" destOrd="0" presId="urn:microsoft.com/office/officeart/2008/layout/VerticalCurvedList"/>
    <dgm:cxn modelId="{41BB83BA-A0FC-4863-90D7-24794ABB556E}" type="presParOf" srcId="{55C11B7E-1883-4D5E-87CB-3C5C1C7E725B}" destId="{D8F36681-418E-4568-99AF-E98E3A6EF33E}" srcOrd="3" destOrd="0" presId="urn:microsoft.com/office/officeart/2008/layout/VerticalCurvedList"/>
    <dgm:cxn modelId="{5916B6DB-88D7-43CA-A7AA-8DC53AEEFF61}" type="presParOf" srcId="{55C11B7E-1883-4D5E-87CB-3C5C1C7E725B}" destId="{A80CAE0A-E545-4492-AAF1-5D3B7909CEE0}" srcOrd="4" destOrd="0" presId="urn:microsoft.com/office/officeart/2008/layout/VerticalCurvedList"/>
    <dgm:cxn modelId="{D22E94A9-BFC1-48F8-A665-7DB93B96E3AB}" type="presParOf" srcId="{A80CAE0A-E545-4492-AAF1-5D3B7909CEE0}" destId="{23D05531-1C9D-462A-99CD-3D57C34D55F3}" srcOrd="0" destOrd="0" presId="urn:microsoft.com/office/officeart/2008/layout/VerticalCurvedList"/>
    <dgm:cxn modelId="{3A09BFE6-98C3-40C2-BE4F-0551E8850BF4}" type="presParOf" srcId="{55C11B7E-1883-4D5E-87CB-3C5C1C7E725B}" destId="{30E80180-F68A-42AB-8273-BBB3D1317F4E}" srcOrd="5" destOrd="0" presId="urn:microsoft.com/office/officeart/2008/layout/VerticalCurvedList"/>
    <dgm:cxn modelId="{55B79B5D-501A-492C-8847-D70DB165C0D1}" type="presParOf" srcId="{55C11B7E-1883-4D5E-87CB-3C5C1C7E725B}" destId="{9F24E463-0193-4E3B-8ACC-4F20880AE6FE}" srcOrd="6" destOrd="0" presId="urn:microsoft.com/office/officeart/2008/layout/VerticalCurvedList"/>
    <dgm:cxn modelId="{B7FD3A3A-44B1-41BF-917C-01D4565B9ECA}" type="presParOf" srcId="{9F24E463-0193-4E3B-8ACC-4F20880AE6FE}" destId="{CCA5292D-A51F-4A1C-B495-34226122E2E0}" srcOrd="0" destOrd="0" presId="urn:microsoft.com/office/officeart/2008/layout/VerticalCurvedList"/>
    <dgm:cxn modelId="{51E52AE3-049C-4E66-ADCD-FF0FE02CA845}" type="presParOf" srcId="{55C11B7E-1883-4D5E-87CB-3C5C1C7E725B}" destId="{19B2115F-3D36-4510-A0E1-B83F53F6F819}" srcOrd="7" destOrd="0" presId="urn:microsoft.com/office/officeart/2008/layout/VerticalCurvedList"/>
    <dgm:cxn modelId="{0B8443B9-44B0-4570-9632-354CFBA51007}" type="presParOf" srcId="{55C11B7E-1883-4D5E-87CB-3C5C1C7E725B}" destId="{D0B789EB-F4CA-4C84-A4F8-8F6E37FA1EC6}" srcOrd="8" destOrd="0" presId="urn:microsoft.com/office/officeart/2008/layout/VerticalCurvedList"/>
    <dgm:cxn modelId="{F0ACF261-B9E1-41EE-8BBA-6C188330EFDD}" type="presParOf" srcId="{D0B789EB-F4CA-4C84-A4F8-8F6E37FA1EC6}" destId="{87A8ECE4-9ADB-42EB-AE80-3876B208630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520CDF-3924-462B-9328-9F7A10FC4695}">
      <dsp:nvSpPr>
        <dsp:cNvPr id="0" name=""/>
        <dsp:cNvSpPr/>
      </dsp:nvSpPr>
      <dsp:spPr>
        <a:xfrm>
          <a:off x="-5201808" y="-796759"/>
          <a:ext cx="6194449" cy="6194449"/>
        </a:xfrm>
        <a:prstGeom prst="blockArc">
          <a:avLst>
            <a:gd name="adj1" fmla="val 18900000"/>
            <a:gd name="adj2" fmla="val 2700000"/>
            <a:gd name="adj3" fmla="val 34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ACAE8B-A1B2-45D3-95D5-A01A066861DD}">
      <dsp:nvSpPr>
        <dsp:cNvPr id="0" name=""/>
        <dsp:cNvSpPr/>
      </dsp:nvSpPr>
      <dsp:spPr>
        <a:xfrm>
          <a:off x="519731" y="353719"/>
          <a:ext cx="7127586" cy="70780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2</a:t>
          </a:r>
          <a:r>
            <a:rPr lang="ko-KR" altLang="en-US" sz="2700" kern="1200" dirty="0" smtClean="0"/>
            <a:t>월 </a:t>
          </a:r>
          <a:r>
            <a:rPr lang="ko-KR" altLang="en-US" sz="2700" kern="1200" dirty="0" err="1" smtClean="0"/>
            <a:t>일성건어물</a:t>
          </a:r>
          <a:r>
            <a:rPr lang="ko-KR" altLang="en-US" sz="2700" kern="1200" dirty="0" smtClean="0"/>
            <a:t> 개업</a:t>
          </a:r>
          <a:endParaRPr lang="ko-KR" altLang="en-US" sz="2700" kern="1200" dirty="0"/>
        </a:p>
      </dsp:txBody>
      <dsp:txXfrm>
        <a:off x="519731" y="353719"/>
        <a:ext cx="7127586" cy="707807"/>
      </dsp:txXfrm>
    </dsp:sp>
    <dsp:sp modelId="{1511A0CE-123E-44AB-9038-B7A0CC83507D}">
      <dsp:nvSpPr>
        <dsp:cNvPr id="0" name=""/>
        <dsp:cNvSpPr/>
      </dsp:nvSpPr>
      <dsp:spPr>
        <a:xfrm>
          <a:off x="77351" y="265243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8F36681-418E-4568-99AF-E98E3A6EF33E}">
      <dsp:nvSpPr>
        <dsp:cNvPr id="0" name=""/>
        <dsp:cNvSpPr/>
      </dsp:nvSpPr>
      <dsp:spPr>
        <a:xfrm>
          <a:off x="925533" y="1415614"/>
          <a:ext cx="6721784" cy="707807"/>
        </a:xfrm>
        <a:prstGeom prst="rect">
          <a:avLst/>
        </a:prstGeom>
        <a:gradFill rotWithShape="0">
          <a:gsLst>
            <a:gs pos="0">
              <a:schemeClr val="accent3">
                <a:hueOff val="903533"/>
                <a:satOff val="33333"/>
                <a:lumOff val="-490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903533"/>
                <a:satOff val="33333"/>
                <a:lumOff val="-490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903533"/>
                <a:satOff val="33333"/>
                <a:lumOff val="-490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7</a:t>
          </a:r>
          <a:r>
            <a:rPr lang="ko-KR" altLang="en-US" sz="2700" kern="1200" dirty="0" smtClean="0"/>
            <a:t>월 인터넷 쇼핑몰 시작</a:t>
          </a:r>
          <a:endParaRPr lang="ko-KR" altLang="en-US" sz="2700" kern="1200" dirty="0"/>
        </a:p>
      </dsp:txBody>
      <dsp:txXfrm>
        <a:off x="925533" y="1415614"/>
        <a:ext cx="6721784" cy="707807"/>
      </dsp:txXfrm>
    </dsp:sp>
    <dsp:sp modelId="{23D05531-1C9D-462A-99CD-3D57C34D55F3}">
      <dsp:nvSpPr>
        <dsp:cNvPr id="0" name=""/>
        <dsp:cNvSpPr/>
      </dsp:nvSpPr>
      <dsp:spPr>
        <a:xfrm>
          <a:off x="483153" y="1327138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903533"/>
              <a:satOff val="33333"/>
              <a:lumOff val="-490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0E80180-F68A-42AB-8273-BBB3D1317F4E}">
      <dsp:nvSpPr>
        <dsp:cNvPr id="0" name=""/>
        <dsp:cNvSpPr/>
      </dsp:nvSpPr>
      <dsp:spPr>
        <a:xfrm>
          <a:off x="925533" y="2477508"/>
          <a:ext cx="6721784" cy="707807"/>
        </a:xfrm>
        <a:prstGeom prst="rect">
          <a:avLst/>
        </a:prstGeom>
        <a:gradFill rotWithShape="0">
          <a:gsLst>
            <a:gs pos="0">
              <a:schemeClr val="accent3">
                <a:hueOff val="1807066"/>
                <a:satOff val="66667"/>
                <a:lumOff val="-9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1807066"/>
                <a:satOff val="66667"/>
                <a:lumOff val="-9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1807066"/>
                <a:satOff val="66667"/>
                <a:lumOff val="-9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2</a:t>
          </a:r>
          <a:r>
            <a:rPr lang="ko-KR" altLang="en-US" sz="2700" kern="1200" dirty="0" smtClean="0"/>
            <a:t>월 상점과 인터넷 쇼핑몰 분업</a:t>
          </a:r>
          <a:endParaRPr lang="ko-KR" altLang="en-US" sz="2700" kern="1200" dirty="0"/>
        </a:p>
      </dsp:txBody>
      <dsp:txXfrm>
        <a:off x="925533" y="2477508"/>
        <a:ext cx="6721784" cy="707807"/>
      </dsp:txXfrm>
    </dsp:sp>
    <dsp:sp modelId="{CCA5292D-A51F-4A1C-B495-34226122E2E0}">
      <dsp:nvSpPr>
        <dsp:cNvPr id="0" name=""/>
        <dsp:cNvSpPr/>
      </dsp:nvSpPr>
      <dsp:spPr>
        <a:xfrm>
          <a:off x="483153" y="2389032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1807066"/>
              <a:satOff val="66667"/>
              <a:lumOff val="-980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9B2115F-3D36-4510-A0E1-B83F53F6F819}">
      <dsp:nvSpPr>
        <dsp:cNvPr id="0" name=""/>
        <dsp:cNvSpPr/>
      </dsp:nvSpPr>
      <dsp:spPr>
        <a:xfrm>
          <a:off x="519731" y="3539403"/>
          <a:ext cx="7127586" cy="707807"/>
        </a:xfrm>
        <a:prstGeom prst="rect">
          <a:avLst/>
        </a:prstGeom>
        <a:gradFill rotWithShape="0">
          <a:gsLst>
            <a:gs pos="0">
              <a:schemeClr val="accent3">
                <a:hueOff val="2710599"/>
                <a:satOff val="100000"/>
                <a:lumOff val="-147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710599"/>
                <a:satOff val="100000"/>
                <a:lumOff val="-147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710599"/>
                <a:satOff val="100000"/>
                <a:lumOff val="-147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6</a:t>
          </a:r>
          <a:r>
            <a:rPr lang="ko-KR" altLang="en-US" sz="2700" kern="1200" dirty="0" smtClean="0"/>
            <a:t>월 </a:t>
          </a:r>
          <a:r>
            <a:rPr lang="ko-KR" altLang="en-US" sz="2700" kern="1200" dirty="0" err="1" smtClean="0"/>
            <a:t>네어버스토어팜</a:t>
          </a:r>
          <a:r>
            <a:rPr lang="en-US" altLang="en-US" sz="2700" kern="1200" dirty="0" smtClean="0"/>
            <a:t>,</a:t>
          </a:r>
          <a:r>
            <a:rPr lang="ko-KR" altLang="en-US" sz="2700" kern="1200" dirty="0" err="1" smtClean="0"/>
            <a:t>쿠팡</a:t>
          </a:r>
          <a:r>
            <a:rPr lang="en-US" altLang="en-US" sz="2700" kern="1200" dirty="0" smtClean="0"/>
            <a:t>,</a:t>
          </a:r>
          <a:r>
            <a:rPr lang="ko-KR" altLang="en-US" sz="2700" kern="1200" dirty="0" err="1" smtClean="0"/>
            <a:t>위메프</a:t>
          </a:r>
          <a:r>
            <a:rPr lang="ko-KR" altLang="en-US" sz="2700" kern="1200" dirty="0" smtClean="0"/>
            <a:t> 입점</a:t>
          </a:r>
          <a:endParaRPr lang="ko-KR" altLang="en-US" sz="2700" kern="1200" dirty="0"/>
        </a:p>
      </dsp:txBody>
      <dsp:txXfrm>
        <a:off x="519731" y="3539403"/>
        <a:ext cx="7127586" cy="707807"/>
      </dsp:txXfrm>
    </dsp:sp>
    <dsp:sp modelId="{87A8ECE4-9ADB-42EB-AE80-3876B208630D}">
      <dsp:nvSpPr>
        <dsp:cNvPr id="0" name=""/>
        <dsp:cNvSpPr/>
      </dsp:nvSpPr>
      <dsp:spPr>
        <a:xfrm>
          <a:off x="77351" y="3450927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jp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697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386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4547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370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348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300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585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145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840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216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132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8582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0.png"/><Relationship Id="rId7" Type="http://schemas.openxmlformats.org/officeDocument/2006/relationships/image" Target="../media/image2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Relationship Id="rId9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4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23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3" name="직각 삼각형 22"/>
            <p:cNvSpPr/>
            <p:nvPr/>
          </p:nvSpPr>
          <p:spPr>
            <a:xfrm>
              <a:off x="0" y="0"/>
              <a:ext cx="12192000" cy="6858000"/>
            </a:xfrm>
            <a:prstGeom prst="rtTriangle">
              <a:avLst/>
            </a:prstGeom>
            <a:solidFill>
              <a:schemeClr val="tx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5" name="직선 연결선 24"/>
            <p:cNvCxnSpPr/>
            <p:nvPr/>
          </p:nvCxnSpPr>
          <p:spPr>
            <a:xfrm>
              <a:off x="173421" y="299545"/>
              <a:ext cx="11366938" cy="6432331"/>
            </a:xfrm>
            <a:prstGeom prst="line">
              <a:avLst/>
            </a:prstGeom>
            <a:ln w="38100">
              <a:solidFill>
                <a:schemeClr val="bg1"/>
              </a:solidFill>
              <a:prstDash val="sysDot"/>
              <a:headEnd type="diamond" w="med" len="med"/>
              <a:tailEnd type="diamond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/>
          <p:cNvGrpSpPr/>
          <p:nvPr/>
        </p:nvGrpSpPr>
        <p:grpSpPr>
          <a:xfrm>
            <a:off x="3153103" y="1671144"/>
            <a:ext cx="5439104" cy="2869324"/>
            <a:chOff x="3326524" y="1655379"/>
            <a:chExt cx="5439104" cy="2869324"/>
          </a:xfrm>
        </p:grpSpPr>
        <p:sp>
          <p:nvSpPr>
            <p:cNvPr id="20" name="모서리가 둥근 직사각형 19"/>
            <p:cNvSpPr/>
            <p:nvPr/>
          </p:nvSpPr>
          <p:spPr>
            <a:xfrm>
              <a:off x="3326524" y="1655379"/>
              <a:ext cx="5439104" cy="286932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3536731" y="1828800"/>
              <a:ext cx="5008179" cy="2522483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 w="571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363310" y="1954924"/>
            <a:ext cx="5118538" cy="1570804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/>
            </a:r>
            <a:b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ko-KR" alt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 사업소개</a:t>
            </a:r>
            <a:endParaRPr lang="ko-KR" altLang="en-US" sz="3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514193" y="3617803"/>
            <a:ext cx="2816772" cy="638886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80000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gunomul.com</a:t>
            </a:r>
            <a:endParaRPr lang="ko-KR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80000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3944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4" y="365125"/>
            <a:ext cx="8496869" cy="1325563"/>
          </a:xfrm>
        </p:spPr>
        <p:txBody>
          <a:bodyPr>
            <a:normAutofit/>
          </a:bodyPr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 실적</a:t>
            </a:r>
            <a: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– </a:t>
            </a:r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0116510"/>
              </p:ext>
            </p:extLst>
          </p:nvPr>
        </p:nvGraphicFramePr>
        <p:xfrm>
          <a:off x="995241" y="1690686"/>
          <a:ext cx="9853678" cy="4659432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4001734">
                  <a:extLst>
                    <a:ext uri="{9D8B030D-6E8A-4147-A177-3AD203B41FA5}">
                      <a16:colId xmlns:a16="http://schemas.microsoft.com/office/drawing/2014/main" val="359491822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1154501345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2607224727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686976836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3723204944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1962287796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215583334"/>
                    </a:ext>
                  </a:extLst>
                </a:gridCol>
              </a:tblGrid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상품명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5298512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발 </a:t>
                      </a:r>
                      <a:r>
                        <a:rPr lang="ko-KR" altLang="en-US" b="1" dirty="0" err="1" smtClean="0"/>
                        <a:t>과메기</a:t>
                      </a:r>
                      <a:r>
                        <a:rPr lang="ko-KR" altLang="en-US" b="1" dirty="0" smtClean="0"/>
                        <a:t> 채소 세트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180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185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91094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손질 발 </a:t>
                      </a:r>
                      <a:r>
                        <a:rPr lang="ko-KR" altLang="en-US" b="1" dirty="0" err="1" smtClean="0"/>
                        <a:t>과메기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604720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명태 </a:t>
                      </a:r>
                      <a:r>
                        <a:rPr lang="ko-KR" altLang="en-US" b="1" dirty="0" err="1" smtClean="0"/>
                        <a:t>알포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535038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기장 </a:t>
                      </a:r>
                      <a:r>
                        <a:rPr lang="ko-KR" altLang="en-US" b="1" dirty="0" err="1" smtClean="0"/>
                        <a:t>돌미역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5751026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기장 다시마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0414642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반 건조 조미 두절 노가리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80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02586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국내 가공 무 조미 </a:t>
                      </a:r>
                      <a:r>
                        <a:rPr lang="ko-KR" altLang="en-US" b="1" dirty="0" err="1" smtClean="0"/>
                        <a:t>노가리채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9696038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국물 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err="1" smtClean="0"/>
                        <a:t>중멸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smtClean="0"/>
                        <a:t>상</a:t>
                      </a:r>
                      <a:r>
                        <a:rPr lang="en-US" altLang="ko-KR" b="1" dirty="0" smtClean="0"/>
                        <a:t>,</a:t>
                      </a:r>
                      <a:r>
                        <a:rPr lang="ko-KR" altLang="en-US" b="1" dirty="0" smtClean="0"/>
                        <a:t>중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5351613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볶음 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smtClean="0"/>
                        <a:t>자멸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err="1" smtClean="0"/>
                        <a:t>특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492694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잔멸치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err="1" smtClean="0"/>
                        <a:t>세멸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err="1" smtClean="0"/>
                        <a:t>특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158427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국산 참 </a:t>
                      </a:r>
                      <a:r>
                        <a:rPr lang="ko-KR" altLang="en-US" b="1" dirty="0" err="1" smtClean="0"/>
                        <a:t>진미채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53990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3450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4" y="365125"/>
            <a:ext cx="8496869" cy="1325563"/>
          </a:xfrm>
        </p:spPr>
        <p:txBody>
          <a:bodyPr>
            <a:normAutofit/>
          </a:bodyPr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매출액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02.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graphicFrame>
        <p:nvGraphicFramePr>
          <p:cNvPr id="5" name="차트 4"/>
          <p:cNvGraphicFramePr/>
          <p:nvPr>
            <p:extLst>
              <p:ext uri="{D42A27DB-BD31-4B8C-83A1-F6EECF244321}">
                <p14:modId xmlns:p14="http://schemas.microsoft.com/office/powerpoint/2010/main" val="2513491411"/>
              </p:ext>
            </p:extLst>
          </p:nvPr>
        </p:nvGraphicFramePr>
        <p:xfrm>
          <a:off x="1978925" y="1690686"/>
          <a:ext cx="8584442" cy="49421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158400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2373365" y="614597"/>
            <a:ext cx="1604028" cy="1593938"/>
          </a:xfrm>
          <a:prstGeom prst="ellipse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ko-KR" altLang="en-US" sz="6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927027" y="2374859"/>
            <a:ext cx="2524600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985707" y="2541184"/>
            <a:ext cx="2379343" cy="42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 소개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타원 8"/>
          <p:cNvSpPr/>
          <p:nvPr/>
        </p:nvSpPr>
        <p:spPr>
          <a:xfrm>
            <a:off x="5240855" y="614597"/>
            <a:ext cx="1604028" cy="1593938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ko-KR" altLang="en-US" sz="6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4794517" y="2374859"/>
            <a:ext cx="2524600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143746" y="2541184"/>
            <a:ext cx="1928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en-US" altLang="ko-KR" sz="2400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8108345" y="614597"/>
            <a:ext cx="1604028" cy="1593938"/>
          </a:xfrm>
          <a:prstGeom prst="ellipse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lang="ko-KR" altLang="en-US" sz="6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7662007" y="2374859"/>
            <a:ext cx="2524600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720687" y="2541184"/>
            <a:ext cx="2544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 현황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565"/>
          <a:stretch/>
        </p:blipFill>
        <p:spPr>
          <a:xfrm>
            <a:off x="2708653" y="3430417"/>
            <a:ext cx="6668431" cy="3496588"/>
          </a:xfrm>
          <a:prstGeom prst="rect">
            <a:avLst/>
          </a:prstGeom>
        </p:spPr>
      </p:pic>
      <p:sp>
        <p:nvSpPr>
          <p:cNvPr id="22" name="직각 삼각형 21"/>
          <p:cNvSpPr/>
          <p:nvPr/>
        </p:nvSpPr>
        <p:spPr>
          <a:xfrm>
            <a:off x="0" y="4929188"/>
            <a:ext cx="1771650" cy="1928812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각 삼각형 22"/>
          <p:cNvSpPr/>
          <p:nvPr/>
        </p:nvSpPr>
        <p:spPr>
          <a:xfrm rot="5400000" flipV="1">
            <a:off x="10320970" y="337505"/>
            <a:ext cx="2208537" cy="1533526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58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84426" y="850426"/>
            <a:ext cx="6871648" cy="51435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4431021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 smtClean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1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44793" y="1943100"/>
            <a:ext cx="45095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 소개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122989" y="2775845"/>
            <a:ext cx="3070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</a:t>
            </a:r>
            <a:endParaRPr lang="ko-KR" alt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8866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내용 개체 틀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517649"/>
              </p:ext>
            </p:extLst>
          </p:nvPr>
        </p:nvGraphicFramePr>
        <p:xfrm>
          <a:off x="4217160" y="1690689"/>
          <a:ext cx="7710984" cy="4600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30808" y="209529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1981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26593" y="3172199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2009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26593" y="425645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2013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30808" y="5299762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2020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72" y="2852658"/>
            <a:ext cx="3629516" cy="227699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55743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40105" y="506104"/>
            <a:ext cx="6871648" cy="5832143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5538696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2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94356" y="2652735"/>
            <a:ext cx="33185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en-US" altLang="ko-KR" sz="4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9271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203058" y="2668594"/>
            <a:ext cx="2220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1845637"/>
            <a:ext cx="2061555" cy="206155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4190986"/>
            <a:ext cx="2061555" cy="2061555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1845637"/>
            <a:ext cx="2061555" cy="2061555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4190986"/>
            <a:ext cx="2061555" cy="2061555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1845637"/>
            <a:ext cx="2061555" cy="2061555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4190986"/>
            <a:ext cx="2061555" cy="206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231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02.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203058" y="2668594"/>
            <a:ext cx="22268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기타 제품 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1845637"/>
            <a:ext cx="2065722" cy="2065722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4195727"/>
            <a:ext cx="2065722" cy="2065722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1845637"/>
            <a:ext cx="2065722" cy="2065722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4195727"/>
            <a:ext cx="2065722" cy="206572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1845637"/>
            <a:ext cx="2065722" cy="2065722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4195727"/>
            <a:ext cx="2065722" cy="206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46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03.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421426" y="2641298"/>
            <a:ext cx="174438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계절 제품</a:t>
            </a:r>
            <a:endParaRPr lang="en-US" altLang="ko-KR" sz="2800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800" b="1" spc="50" dirty="0" err="1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과메기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550" y="1954820"/>
            <a:ext cx="6078446" cy="4254912"/>
          </a:xfrm>
          <a:prstGeom prst="rect">
            <a:avLst/>
          </a:prstGeom>
        </p:spPr>
      </p:pic>
      <p:pic>
        <p:nvPicPr>
          <p:cNvPr id="3" name="과메기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266829" y="2361062"/>
            <a:ext cx="5310186" cy="297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392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0740" y="-13649"/>
            <a:ext cx="6951260" cy="6871649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5538696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3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540269" y="2652735"/>
            <a:ext cx="258115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</a:t>
            </a:r>
            <a:endParaRPr lang="en-US" altLang="ko-KR" sz="4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매출 현황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7187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687</TotalTime>
  <Words>230</Words>
  <Application>Microsoft Office PowerPoint</Application>
  <PresentationFormat>와이드스크린</PresentationFormat>
  <Paragraphs>126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HY헤드라인M</vt:lpstr>
      <vt:lpstr>KBIZ한마음고딕 B</vt:lpstr>
      <vt:lpstr>맑은 고딕</vt:lpstr>
      <vt:lpstr>Arial</vt:lpstr>
      <vt:lpstr>Arial Rounded MT Bold</vt:lpstr>
      <vt:lpstr>Office 테마</vt:lpstr>
      <vt:lpstr>일성 건어물 온라인 마켓 사업소개</vt:lpstr>
      <vt:lpstr>PowerPoint 프레젠테이션</vt:lpstr>
      <vt:lpstr>PowerPoint 프레젠테이션</vt:lpstr>
      <vt:lpstr>일성 건어물</vt:lpstr>
      <vt:lpstr>PowerPoint 프레젠테이션</vt:lpstr>
      <vt:lpstr>일성 건어물</vt:lpstr>
      <vt:lpstr>일성 건어물</vt:lpstr>
      <vt:lpstr>일성 건어물</vt:lpstr>
      <vt:lpstr>PowerPoint 프레젠테이션</vt:lpstr>
      <vt:lpstr>상반기 매출 실적 – 주요 제품 군</vt:lpstr>
      <vt:lpstr>상반기 매출액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일성 건어물 온라인 마켓 사업소개</dc:title>
  <dc:creator>USER</dc:creator>
  <cp:lastModifiedBy>USER</cp:lastModifiedBy>
  <cp:revision>48</cp:revision>
  <dcterms:created xsi:type="dcterms:W3CDTF">2020-11-04T05:14:59Z</dcterms:created>
  <dcterms:modified xsi:type="dcterms:W3CDTF">2020-11-28T14:05:28Z</dcterms:modified>
</cp:coreProperties>
</file>

<file path=docProps/thumbnail.jpeg>
</file>